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2"/>
  </p:notesMasterIdLst>
  <p:sldIdLst>
    <p:sldId id="256" r:id="rId5"/>
    <p:sldId id="267" r:id="rId6"/>
    <p:sldId id="268" r:id="rId7"/>
    <p:sldId id="269" r:id="rId8"/>
    <p:sldId id="270" r:id="rId9"/>
    <p:sldId id="271" r:id="rId10"/>
    <p:sldId id="272" r:id="rId1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11" d="100"/>
          <a:sy n="111" d="100"/>
        </p:scale>
        <p:origin x="-153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4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5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C5D24-ACC7-404B-8D30-3BDD00C952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10/23/2015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Simulations for neutrons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11" Type="http://schemas.openxmlformats.org/officeDocument/2006/relationships/image" Target="../media/image160.png"/><Relationship Id="rId5" Type="http://schemas.openxmlformats.org/officeDocument/2006/relationships/image" Target="../media/image11.png"/><Relationship Id="rId10" Type="http://schemas.openxmlformats.org/officeDocument/2006/relationships/image" Target="../media/image80.png"/><Relationship Id="rId4" Type="http://schemas.openxmlformats.org/officeDocument/2006/relationships/image" Target="../media/image100.png"/><Relationship Id="rId9" Type="http://schemas.openxmlformats.org/officeDocument/2006/relationships/image" Target="../media/image70.png"/><Relationship Id="rId1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/>
              <a:t>Interpolation</a:t>
            </a:r>
            <a:br>
              <a:rPr lang="en-US" sz="3600"/>
            </a:br>
            <a:r>
              <a:rPr lang="en-US" sz="3600"/>
              <a:t>of </a:t>
            </a:r>
            <a:br>
              <a:rPr lang="en-US" sz="3600"/>
            </a:br>
            <a:r>
              <a:rPr lang="en-US" sz="3600"/>
              <a:t>Structure Factors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4765" y="752245"/>
            <a:ext cx="8806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Obtain dihedral potential barrier </a:t>
            </a:r>
            <a:r>
              <a:rPr lang="en-US" alt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US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Methyl rotations that optimizes comparison between experimental and simulated </a:t>
            </a:r>
            <a:r>
              <a:rPr lang="en-US" altLang="en-US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S(Q,E)</a:t>
            </a:r>
            <a:endParaRPr lang="en-US" i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4557905" y="1787948"/>
            <a:ext cx="2970044" cy="2740299"/>
            <a:chOff x="2136980" y="820197"/>
            <a:chExt cx="2970044" cy="2740299"/>
          </a:xfrm>
        </p:grpSpPr>
        <p:sp>
          <p:nvSpPr>
            <p:cNvPr id="28" name="TextBox 27"/>
            <p:cNvSpPr txBox="1"/>
            <p:nvPr/>
          </p:nvSpPr>
          <p:spPr>
            <a:xfrm>
              <a:off x="2465866" y="820197"/>
              <a:ext cx="2083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Methyl Rotations  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𝑽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𝑲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[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𝒄𝒐𝒔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𝟑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𝝓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]</m:t>
                        </m:r>
                      </m:oMath>
                    </m:oMathPara>
                  </a14:m>
                  <a:endParaRPr lang="en-US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6980" y="1224519"/>
                  <a:ext cx="2970044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2" descr="http://www.ks.uiuc.edu/Training/Tutorials/science/forcefield-tutorial/forcefield-html/img35.g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732" y="1755037"/>
              <a:ext cx="2098376" cy="1722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ounded Rectangle 33"/>
            <p:cNvSpPr/>
            <p:nvPr/>
          </p:nvSpPr>
          <p:spPr>
            <a:xfrm>
              <a:off x="2209082" y="820197"/>
              <a:ext cx="2802018" cy="2740299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86107" y="2442187"/>
              <a:ext cx="49807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rgbClr val="FF0000"/>
                  </a:solidFill>
                </a:rPr>
                <a:t>2K</a:t>
              </a:r>
              <a:endParaRPr lang="en-US" sz="16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483864" y="1877352"/>
              <a:ext cx="0" cy="146822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8128" y="1787948"/>
            <a:ext cx="2127392" cy="2651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94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Simple refinement </a:t>
            </a:r>
            <a:r>
              <a:rPr lang="en-US" dirty="0"/>
              <a:t>s</a:t>
            </a:r>
            <a:r>
              <a:rPr lang="en-US" dirty="0" smtClean="0"/>
              <a:t>trategy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165" y="701423"/>
            <a:ext cx="9054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We aim to refine </a:t>
            </a:r>
            <a:r>
              <a:rPr lang="en-US" i="1" dirty="0" smtClean="0"/>
              <a:t>a single parameter </a:t>
            </a:r>
          </a:p>
          <a:p>
            <a:pPr marL="285750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Diffusion is highly sensitive to the dihedral barrier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65" y="1880270"/>
            <a:ext cx="905420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6600"/>
              </a:buClr>
            </a:pPr>
            <a:r>
              <a:rPr lang="en-US" b="1" dirty="0" smtClean="0"/>
              <a:t>Simple strategy</a:t>
            </a:r>
            <a:r>
              <a:rPr lang="en-US" dirty="0" smtClean="0"/>
              <a:t>: Perform a series of simulations in a range of parameter values, each with a fixed value of force-field parameter </a:t>
            </a:r>
            <a:r>
              <a:rPr lang="en-US" i="1" dirty="0" smtClean="0"/>
              <a:t>K</a:t>
            </a:r>
            <a:r>
              <a:rPr lang="en-US" dirty="0" smtClean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32172" y="3175239"/>
            <a:ext cx="3486468" cy="639198"/>
            <a:chOff x="4827854" y="1166250"/>
            <a:chExt cx="3486468" cy="6391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827854" y="1357389"/>
              <a:ext cx="3200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056453" y="1195798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352786" y="1201561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649119" y="120732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45453" y="1215377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241786" y="120501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538119" y="1203860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834453" y="1202705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130786" y="1215386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27119" y="1207313"/>
              <a:ext cx="0" cy="330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7962944" y="1166250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K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0842" y="144944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1</a:t>
              </a:r>
              <a:endParaRPr lang="en-US" sz="1600" baseline="-250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80254" y="1445114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2</a:t>
              </a:r>
              <a:endParaRPr lang="en-US" sz="1600" baseline="-250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76336" y="1447301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/>
                <a:t>K</a:t>
              </a:r>
              <a:r>
                <a:rPr lang="en-US" sz="1600" i="1" baseline="-25000" dirty="0" smtClean="0"/>
                <a:t>3</a:t>
              </a:r>
              <a:endParaRPr lang="en-US" sz="1600" baseline="-25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65830" y="1440770"/>
              <a:ext cx="3962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/>
                <a:t>K</a:t>
              </a:r>
              <a:r>
                <a:rPr lang="en-US" sz="1600" i="1" baseline="-25000" dirty="0" err="1" smtClean="0"/>
                <a:t>n</a:t>
              </a:r>
              <a:endParaRPr lang="en-US" sz="1600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19710" y="1436116"/>
              <a:ext cx="44114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K*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463589" y="1282874"/>
              <a:ext cx="0" cy="1828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226174" y="4198253"/>
            <a:ext cx="7487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Main advantage: simulations are run in parallel ( take less than a day 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242437" y="3720351"/>
            <a:ext cx="286232" cy="20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44679" y="3771057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Optimal value to be found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291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Refinement Workflow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16200000">
            <a:off x="452557" y="2619379"/>
            <a:ext cx="3200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2056266" y="3825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>
            <a:off x="2062029" y="3529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2067793" y="3233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>
            <a:off x="2075845" y="2936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>
            <a:off x="2065483" y="2640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>
            <a:off x="2064328" y="2344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2063173" y="2047880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>
            <a:off x="2075854" y="1751547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>
            <a:off x="2067781" y="1455214"/>
            <a:ext cx="0" cy="33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70595" y="72413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55390" y="3826275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1</a:t>
            </a:r>
            <a:endParaRPr lang="en-US" sz="16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1684929" y="3526863"/>
            <a:ext cx="39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2</a:t>
            </a:r>
            <a:endParaRPr lang="en-US" sz="1600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1680585" y="1441287"/>
            <a:ext cx="420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 smtClean="0"/>
              <a:t>K</a:t>
            </a:r>
            <a:r>
              <a:rPr lang="en-US" sz="1600" i="1" baseline="-25000" dirty="0" smtClean="0"/>
              <a:t>N</a:t>
            </a:r>
            <a:endParaRPr lang="en-US" sz="1600" baseline="-25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15251" y="1620314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318645" y="1928493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308443" y="220665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307888" y="2508612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310732" y="2803770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13576" y="3095529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16420" y="3394086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315865" y="3685845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18709" y="400139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02931" y="1361463"/>
            <a:ext cx="27093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02932" y="1361463"/>
            <a:ext cx="2912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EQUILIBRATION</a:t>
            </a:r>
            <a:endParaRPr lang="en-US" sz="14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3118656" y="1621337"/>
            <a:ext cx="396901" cy="2381083"/>
            <a:chOff x="967997" y="2094424"/>
            <a:chExt cx="396901" cy="23810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3552970" y="1373478"/>
            <a:ext cx="846953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829730" y="1662270"/>
            <a:ext cx="291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PRODUCTION</a:t>
            </a:r>
            <a:endParaRPr lang="en-US" sz="1400" b="1" dirty="0"/>
          </a:p>
        </p:txBody>
      </p:sp>
      <p:grpSp>
        <p:nvGrpSpPr>
          <p:cNvPr id="58" name="Group 57"/>
          <p:cNvGrpSpPr/>
          <p:nvPr/>
        </p:nvGrpSpPr>
        <p:grpSpPr>
          <a:xfrm>
            <a:off x="4458142" y="1620016"/>
            <a:ext cx="396901" cy="2381083"/>
            <a:chOff x="967997" y="2094424"/>
            <a:chExt cx="396901" cy="2381083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975360" y="209442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978754" y="2402603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968552" y="268076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967997" y="2982722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970841" y="3277880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973685" y="3569639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976529" y="3868196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975974" y="4159955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978818" y="4475507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4910964" y="1383645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4824474" y="2458540"/>
            <a:ext cx="432855" cy="936813"/>
            <a:chOff x="4220939" y="2869005"/>
            <a:chExt cx="432855" cy="936813"/>
          </a:xfrm>
        </p:grpSpPr>
        <p:sp>
          <p:nvSpPr>
            <p:cNvPr id="70" name="TextBox 69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t</a:t>
              </a:r>
              <a:endParaRPr lang="en-US" sz="1400" b="1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I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 rot="16200000">
              <a:off x="4207638" y="343550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240953" y="640970"/>
            <a:ext cx="3071363" cy="701243"/>
            <a:chOff x="901062" y="1115080"/>
            <a:chExt cx="3071363" cy="701243"/>
          </a:xfrm>
        </p:grpSpPr>
        <p:sp>
          <p:nvSpPr>
            <p:cNvPr id="75" name="Right Brace 74"/>
            <p:cNvSpPr/>
            <p:nvPr/>
          </p:nvSpPr>
          <p:spPr>
            <a:xfrm rot="16200000">
              <a:off x="2206451" y="50348"/>
              <a:ext cx="460586" cy="307136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518009" y="1115080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Remote cluster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57329" y="1590768"/>
            <a:ext cx="452904" cy="2411652"/>
            <a:chOff x="3917438" y="2064878"/>
            <a:chExt cx="452904" cy="2411652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3984262" y="3293274"/>
              <a:ext cx="386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7438" y="20883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3921158" y="238203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921161" y="2668249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921158" y="2995342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924878" y="3292705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3924881" y="3578917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3921161" y="3879991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924881" y="4177354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3924884" y="4463566"/>
              <a:ext cx="16256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062316" y="2064878"/>
              <a:ext cx="0" cy="24116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/>
          <p:cNvSpPr/>
          <p:nvPr/>
        </p:nvSpPr>
        <p:spPr>
          <a:xfrm>
            <a:off x="5740699" y="139912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5655979" y="2457240"/>
            <a:ext cx="432855" cy="949877"/>
            <a:chOff x="4220939" y="2869005"/>
            <a:chExt cx="432855" cy="949877"/>
          </a:xfrm>
        </p:grpSpPr>
        <p:sp>
          <p:nvSpPr>
            <p:cNvPr id="101" name="TextBox 100"/>
            <p:cNvSpPr txBox="1"/>
            <p:nvPr/>
          </p:nvSpPr>
          <p:spPr>
            <a:xfrm>
              <a:off x="4220939" y="3123414"/>
              <a:ext cx="432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</a:t>
              </a:r>
              <a:endParaRPr lang="en-US" sz="1400" b="1" i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r>
                <a:rPr lang="en-US" sz="1400" b="1" i="1" baseline="-25000" dirty="0" smtClean="0"/>
                <a:t>i</a:t>
              </a:r>
              <a:endParaRPr lang="en-US" sz="1400" b="1" i="1" baseline="-25000" dirty="0"/>
            </a:p>
          </p:txBody>
        </p:sp>
        <p:sp>
          <p:nvSpPr>
            <p:cNvPr id="103" name="TextBox 10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 rot="16200000">
              <a:off x="4207638" y="344856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429010" y="2376585"/>
            <a:ext cx="432855" cy="1162167"/>
            <a:chOff x="4220939" y="2869005"/>
            <a:chExt cx="432855" cy="1162167"/>
          </a:xfrm>
        </p:grpSpPr>
        <p:sp>
          <p:nvSpPr>
            <p:cNvPr id="111" name="TextBox 110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/>
                <a:t>K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185620" y="2381286"/>
            <a:ext cx="432855" cy="1162167"/>
            <a:chOff x="4220939" y="2869005"/>
            <a:chExt cx="432855" cy="1162167"/>
          </a:xfrm>
        </p:grpSpPr>
        <p:sp>
          <p:nvSpPr>
            <p:cNvPr id="116" name="TextBox 115"/>
            <p:cNvSpPr txBox="1"/>
            <p:nvPr/>
          </p:nvSpPr>
          <p:spPr>
            <a:xfrm>
              <a:off x="4220939" y="3123414"/>
              <a:ext cx="4328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 </a:t>
              </a:r>
              <a:r>
                <a:rPr lang="en-US" sz="1400" b="1" i="1" dirty="0" smtClean="0"/>
                <a:t>Q, E,</a:t>
              </a:r>
            </a:p>
            <a:p>
              <a:pPr algn="ctr"/>
              <a:r>
                <a:rPr lang="en-US" sz="1400" b="1" i="1" dirty="0" smtClean="0">
                  <a:solidFill>
                    <a:srgbClr val="FF0000"/>
                  </a:solidFill>
                </a:rPr>
                <a:t>K*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20939" y="2869005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 smtClean="0"/>
                <a:t>S</a:t>
              </a:r>
              <a:endParaRPr lang="en-US" sz="1400" b="1" i="1" baseline="-25000" dirty="0"/>
            </a:p>
          </p:txBody>
        </p:sp>
        <p:sp>
          <p:nvSpPr>
            <p:cNvPr id="118" name="TextBox 117"/>
            <p:cNvSpPr txBox="1"/>
            <p:nvPr/>
          </p:nvSpPr>
          <p:spPr>
            <a:xfrm rot="5400000">
              <a:off x="4250863" y="3012622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  <p:sp>
          <p:nvSpPr>
            <p:cNvPr id="119" name="TextBox 118"/>
            <p:cNvSpPr txBox="1"/>
            <p:nvPr/>
          </p:nvSpPr>
          <p:spPr>
            <a:xfrm rot="16200000">
              <a:off x="4207638" y="3660856"/>
              <a:ext cx="4328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(</a:t>
              </a:r>
              <a:endParaRPr lang="en-US" sz="1400" b="1" dirty="0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6523437" y="1404554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293111" y="1406718"/>
            <a:ext cx="289727" cy="2858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6077497" y="2821328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861865" y="2811307"/>
            <a:ext cx="3860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ight Brace 125"/>
          <p:cNvSpPr/>
          <p:nvPr/>
        </p:nvSpPr>
        <p:spPr>
          <a:xfrm rot="16200000">
            <a:off x="6421614" y="3329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970101" y="637591"/>
            <a:ext cx="20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Local Workstation</a:t>
            </a:r>
            <a:endParaRPr lang="en-US" dirty="0"/>
          </a:p>
        </p:txBody>
      </p:sp>
      <p:sp>
        <p:nvSpPr>
          <p:cNvPr id="129" name="Right Brace 128"/>
          <p:cNvSpPr/>
          <p:nvPr/>
        </p:nvSpPr>
        <p:spPr>
          <a:xfrm rot="5400000">
            <a:off x="6445068" y="3308019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Brace 130"/>
          <p:cNvSpPr/>
          <p:nvPr/>
        </p:nvSpPr>
        <p:spPr>
          <a:xfrm rot="5400000">
            <a:off x="4816237" y="3987865"/>
            <a:ext cx="460586" cy="76905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Brace 131"/>
          <p:cNvSpPr/>
          <p:nvPr/>
        </p:nvSpPr>
        <p:spPr>
          <a:xfrm rot="5400000">
            <a:off x="3170431" y="3280364"/>
            <a:ext cx="460586" cy="216403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68939" y="24810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simulations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" idx="3"/>
          </p:cNvCxnSpPr>
          <p:nvPr/>
        </p:nvCxnSpPr>
        <p:spPr>
          <a:xfrm flipV="1">
            <a:off x="1500721" y="1836001"/>
            <a:ext cx="270479" cy="8297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" idx="3"/>
          </p:cNvCxnSpPr>
          <p:nvPr/>
        </p:nvCxnSpPr>
        <p:spPr>
          <a:xfrm flipV="1">
            <a:off x="1500721" y="2250865"/>
            <a:ext cx="399662" cy="414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" idx="3"/>
          </p:cNvCxnSpPr>
          <p:nvPr/>
        </p:nvCxnSpPr>
        <p:spPr>
          <a:xfrm>
            <a:off x="1500721" y="2665727"/>
            <a:ext cx="270479" cy="47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" idx="3"/>
          </p:cNvCxnSpPr>
          <p:nvPr/>
        </p:nvCxnSpPr>
        <p:spPr>
          <a:xfrm>
            <a:off x="1500721" y="2665727"/>
            <a:ext cx="362674" cy="594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2" idx="3"/>
          </p:cNvCxnSpPr>
          <p:nvPr/>
        </p:nvCxnSpPr>
        <p:spPr>
          <a:xfrm>
            <a:off x="1500721" y="2665727"/>
            <a:ext cx="336006" cy="1199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61794" y="4584327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Molecular </a:t>
            </a:r>
          </a:p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365996" y="4533397"/>
            <a:ext cx="134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Intermediate Scattering law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701047" y="3910955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A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480237" y="3926280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endParaRPr lang="en-US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230574" y="3950766"/>
            <a:ext cx="34496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i="1" dirty="0" smtClean="0">
                <a:solidFill>
                  <a:srgbClr val="0000FF"/>
                </a:solidFill>
                <a:latin typeface="+mj-lt"/>
              </a:rPr>
              <a:t>C</a:t>
            </a:r>
            <a:endParaRPr lang="en-US" b="1" i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00147" y="4615575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A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21905" y="456939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Scattering Law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6121905" y="4937462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Smoothing/Interpolation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800147" y="498129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B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800147" y="5320100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0000FF"/>
                </a:solidFill>
                <a:latin typeface="+mj-lt"/>
              </a:rPr>
              <a:t>C</a:t>
            </a:r>
            <a:r>
              <a:rPr lang="en-US" sz="1600" dirty="0" smtClean="0">
                <a:solidFill>
                  <a:srgbClr val="0000FF"/>
                </a:solidFill>
                <a:latin typeface="+mj-lt"/>
              </a:rPr>
              <a:t>: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121905" y="5289322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Optimization</a:t>
            </a:r>
            <a:r>
              <a:rPr lang="en-US" dirty="0" smtClean="0">
                <a:sym typeface="Wingdings" panose="05000000000000000000" pitchFamily="2" charset="2"/>
              </a:rPr>
              <a:t> yields </a:t>
            </a:r>
            <a:r>
              <a:rPr lang="en-US" sz="16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K*</a:t>
            </a:r>
            <a:endParaRPr lang="en-US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The Sampling </a:t>
            </a:r>
            <a:r>
              <a:rPr lang="en-US" dirty="0" smtClean="0"/>
              <a:t>Problem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2158721" y="2158401"/>
            <a:ext cx="4896406" cy="3800806"/>
            <a:chOff x="3710688" y="1841978"/>
            <a:chExt cx="4896406" cy="380080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9" t="14655" r="33486" b="11271"/>
            <a:stretch/>
          </p:blipFill>
          <p:spPr bwMode="auto">
            <a:xfrm>
              <a:off x="4049242" y="1863418"/>
              <a:ext cx="3536160" cy="338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412631" y="1995867"/>
              <a:ext cx="990984" cy="2967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Q=0.9Å</a:t>
              </a:r>
              <a:r>
                <a:rPr lang="en-US" sz="1600" baseline="30000" dirty="0" smtClean="0">
                  <a:latin typeface="+mj-lt"/>
                </a:rPr>
                <a:t>-1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2968840" y="3109536"/>
              <a:ext cx="182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S( K | Q,E 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60373" y="5304230"/>
              <a:ext cx="15664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K (Kcal/</a:t>
              </a:r>
              <a:r>
                <a:rPr lang="en-US" sz="1600" dirty="0" err="1" smtClean="0">
                  <a:latin typeface="+mj-lt"/>
                </a:rPr>
                <a:t>mol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600" baseline="30000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82829" y="5248032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-0.13meV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72397" y="4929679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-0.12meV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58949" y="4624729"/>
              <a:ext cx="813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-0.11meV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09073" y="2181594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0.09meV</a:t>
              </a:r>
              <a:endParaRPr lang="en-US" sz="1400" baseline="30000" dirty="0"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03194" y="1841978"/>
              <a:ext cx="7745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n-lt"/>
                </a:rPr>
                <a:t>0.10meV</a:t>
              </a:r>
              <a:endParaRPr lang="en-US" sz="1400" baseline="30000" dirty="0">
                <a:latin typeface="+mn-lt"/>
              </a:endParaRPr>
            </a:p>
          </p:txBody>
        </p:sp>
        <p:cxnSp>
          <p:nvCxnSpPr>
            <p:cNvPr id="21" name="Straight Arrow Connector 20"/>
            <p:cNvCxnSpPr>
              <a:stCxn id="16" idx="1"/>
            </p:cNvCxnSpPr>
            <p:nvPr/>
          </p:nvCxnSpPr>
          <p:spPr>
            <a:xfrm flipH="1" flipV="1">
              <a:off x="7357267" y="4956576"/>
              <a:ext cx="425562" cy="44534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w="med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7368991" y="4887687"/>
              <a:ext cx="450474" cy="211763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7360165" y="4790803"/>
              <a:ext cx="450474" cy="56319"/>
            </a:xfrm>
            <a:prstGeom prst="straightConnector1">
              <a:avLst/>
            </a:prstGeom>
            <a:ln w="12700">
              <a:solidFill>
                <a:srgbClr val="00FF00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7368991" y="2277609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7368991" y="1995866"/>
              <a:ext cx="389958" cy="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sm" len="sm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603049" y="1699895"/>
            <a:ext cx="557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Simulation-derived scattering laws are not smooth</a:t>
            </a:r>
            <a:endParaRPr lang="en-US" dirty="0"/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27096" y="825479"/>
            <a:ext cx="8764694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Observation: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Molecular </a:t>
            </a: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(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MD) s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imulations are finite in time and size.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Consequence: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rors in the correlation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41526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 smtClean="0"/>
              <a:t>The Sampling Problem</a:t>
            </a:r>
            <a:endParaRPr lang="en-US" dirty="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04989" y="939972"/>
            <a:ext cx="8764694" cy="22267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2"/>
                </a:solidFill>
                <a:latin typeface="+mn-lt"/>
              </a:defRPr>
            </a:lvl9pPr>
          </a:lstStyle>
          <a:p>
            <a:pPr marL="119063" indent="-119063">
              <a:lnSpc>
                <a:spcPct val="150000"/>
              </a:lnSpc>
              <a:buClr>
                <a:srgbClr val="006600"/>
              </a:buClr>
              <a:buNone/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care?</a:t>
            </a:r>
          </a:p>
          <a:p>
            <a:pPr marL="457200" indent="-119063">
              <a:lnSpc>
                <a:spcPct val="20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Errors produce a r</a:t>
            </a:r>
            <a:r>
              <a:rPr lang="en-US" altLang="en-US" sz="1800" b="0" kern="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ugged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landscape in </a:t>
            </a:r>
          </a:p>
          <a:p>
            <a:pPr marL="623887" indent="-285750">
              <a:lnSpc>
                <a:spcPct val="20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   is ill defined</a:t>
            </a:r>
          </a:p>
          <a:p>
            <a:pPr marL="623887" indent="-285750">
              <a:lnSpc>
                <a:spcPct val="150000"/>
              </a:lnSpc>
              <a:buClr>
                <a:srgbClr val="006600"/>
              </a:buClr>
              <a:buFont typeface="Wingdings" panose="05000000000000000000" pitchFamily="2" charset="2"/>
              <a:buChar char="à"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Minimization of             will get stuck in a</a:t>
            </a:r>
          </a:p>
          <a:p>
            <a:pPr marL="623888" indent="0">
              <a:lnSpc>
                <a:spcPct val="150000"/>
              </a:lnSpc>
              <a:buClr>
                <a:srgbClr val="006600"/>
              </a:buClr>
              <a:buNone/>
              <a:defRPr/>
            </a:pPr>
            <a:r>
              <a:rPr lang="en-US" altLang="en-US" sz="1800" b="0" kern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(false) local minimum.</a:t>
            </a:r>
          </a:p>
          <a:p>
            <a:pPr marL="119063" indent="-119063">
              <a:lnSpc>
                <a:spcPct val="120000"/>
              </a:lnSpc>
              <a:buClr>
                <a:srgbClr val="006600"/>
              </a:buClr>
              <a:buNone/>
              <a:defRPr/>
            </a:pPr>
            <a:endParaRPr lang="en-US" altLang="en-US" sz="1800" b="0" kern="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40696" y="2779174"/>
                <a:ext cx="860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96" y="2779174"/>
                <a:ext cx="860813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8125" y="2151256"/>
                <a:ext cx="1164421" cy="397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  <m:sup/>
                          </m:sSub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5" y="2151256"/>
                <a:ext cx="1164421" cy="3976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967051" y="1334669"/>
            <a:ext cx="4207646" cy="2788210"/>
            <a:chOff x="5077978" y="2426340"/>
            <a:chExt cx="4207646" cy="2788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𝐾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𝑒𝑥𝑝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𝐸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  <a:ea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𝑑𝐸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757" y="2426340"/>
                  <a:ext cx="3353867" cy="89011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5077978" y="2665201"/>
              <a:ext cx="2765816" cy="2549349"/>
              <a:chOff x="5089272" y="3272185"/>
              <a:chExt cx="2765816" cy="254934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089272" y="3272185"/>
                <a:ext cx="2765816" cy="2549349"/>
                <a:chOff x="6025974" y="1988536"/>
                <a:chExt cx="2765816" cy="2549349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178924" y="4269441"/>
                  <a:ext cx="261286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H="1" flipV="1">
                  <a:off x="6432092" y="2411092"/>
                  <a:ext cx="86" cy="212679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Freeform 8"/>
                <p:cNvSpPr/>
                <p:nvPr/>
              </p:nvSpPr>
              <p:spPr>
                <a:xfrm>
                  <a:off x="6432178" y="2770907"/>
                  <a:ext cx="2011680" cy="1371600"/>
                </a:xfrm>
                <a:custGeom>
                  <a:avLst/>
                  <a:gdLst>
                    <a:gd name="connsiteX0" fmla="*/ 0 w 2400300"/>
                    <a:gd name="connsiteY0" fmla="*/ 188259 h 1422781"/>
                    <a:gd name="connsiteX1" fmla="*/ 154641 w 2400300"/>
                    <a:gd name="connsiteY1" fmla="*/ 746312 h 1422781"/>
                    <a:gd name="connsiteX2" fmla="*/ 275665 w 2400300"/>
                    <a:gd name="connsiteY2" fmla="*/ 806823 h 1422781"/>
                    <a:gd name="connsiteX3" fmla="*/ 336177 w 2400300"/>
                    <a:gd name="connsiteY3" fmla="*/ 719417 h 1422781"/>
                    <a:gd name="connsiteX4" fmla="*/ 396688 w 2400300"/>
                    <a:gd name="connsiteY4" fmla="*/ 679076 h 1422781"/>
                    <a:gd name="connsiteX5" fmla="*/ 531159 w 2400300"/>
                    <a:gd name="connsiteY5" fmla="*/ 806823 h 1422781"/>
                    <a:gd name="connsiteX6" fmla="*/ 598394 w 2400300"/>
                    <a:gd name="connsiteY6" fmla="*/ 954741 h 1422781"/>
                    <a:gd name="connsiteX7" fmla="*/ 685800 w 2400300"/>
                    <a:gd name="connsiteY7" fmla="*/ 948017 h 1422781"/>
                    <a:gd name="connsiteX8" fmla="*/ 739588 w 2400300"/>
                    <a:gd name="connsiteY8" fmla="*/ 806823 h 1422781"/>
                    <a:gd name="connsiteX9" fmla="*/ 820271 w 2400300"/>
                    <a:gd name="connsiteY9" fmla="*/ 1001806 h 1422781"/>
                    <a:gd name="connsiteX10" fmla="*/ 887506 w 2400300"/>
                    <a:gd name="connsiteY10" fmla="*/ 853888 h 1422781"/>
                    <a:gd name="connsiteX11" fmla="*/ 961465 w 2400300"/>
                    <a:gd name="connsiteY11" fmla="*/ 1109382 h 1422781"/>
                    <a:gd name="connsiteX12" fmla="*/ 1008529 w 2400300"/>
                    <a:gd name="connsiteY12" fmla="*/ 941294 h 1422781"/>
                    <a:gd name="connsiteX13" fmla="*/ 1089212 w 2400300"/>
                    <a:gd name="connsiteY13" fmla="*/ 1042147 h 1422781"/>
                    <a:gd name="connsiteX14" fmla="*/ 1136277 w 2400300"/>
                    <a:gd name="connsiteY14" fmla="*/ 894229 h 1422781"/>
                    <a:gd name="connsiteX15" fmla="*/ 1230406 w 2400300"/>
                    <a:gd name="connsiteY15" fmla="*/ 1210235 h 1422781"/>
                    <a:gd name="connsiteX16" fmla="*/ 1290918 w 2400300"/>
                    <a:gd name="connsiteY16" fmla="*/ 1149723 h 1422781"/>
                    <a:gd name="connsiteX17" fmla="*/ 1405218 w 2400300"/>
                    <a:gd name="connsiteY17" fmla="*/ 1418665 h 1422781"/>
                    <a:gd name="connsiteX18" fmla="*/ 1452282 w 2400300"/>
                    <a:gd name="connsiteY18" fmla="*/ 1297641 h 1422781"/>
                    <a:gd name="connsiteX19" fmla="*/ 1566582 w 2400300"/>
                    <a:gd name="connsiteY19" fmla="*/ 1095935 h 1422781"/>
                    <a:gd name="connsiteX20" fmla="*/ 1620371 w 2400300"/>
                    <a:gd name="connsiteY20" fmla="*/ 1216959 h 1422781"/>
                    <a:gd name="connsiteX21" fmla="*/ 1727947 w 2400300"/>
                    <a:gd name="connsiteY21" fmla="*/ 907676 h 1422781"/>
                    <a:gd name="connsiteX22" fmla="*/ 1788459 w 2400300"/>
                    <a:gd name="connsiteY22" fmla="*/ 1021976 h 1422781"/>
                    <a:gd name="connsiteX23" fmla="*/ 1909482 w 2400300"/>
                    <a:gd name="connsiteY23" fmla="*/ 914400 h 1422781"/>
                    <a:gd name="connsiteX24" fmla="*/ 1956547 w 2400300"/>
                    <a:gd name="connsiteY24" fmla="*/ 537882 h 1422781"/>
                    <a:gd name="connsiteX25" fmla="*/ 2070847 w 2400300"/>
                    <a:gd name="connsiteY25" fmla="*/ 672353 h 1422781"/>
                    <a:gd name="connsiteX26" fmla="*/ 2259106 w 2400300"/>
                    <a:gd name="connsiteY26" fmla="*/ 289112 h 1422781"/>
                    <a:gd name="connsiteX27" fmla="*/ 2400300 w 2400300"/>
                    <a:gd name="connsiteY27" fmla="*/ 0 h 1422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400300" h="1422781">
                      <a:moveTo>
                        <a:pt x="0" y="188259"/>
                      </a:moveTo>
                      <a:cubicBezTo>
                        <a:pt x="54348" y="415738"/>
                        <a:pt x="108697" y="643218"/>
                        <a:pt x="154641" y="746312"/>
                      </a:cubicBezTo>
                      <a:cubicBezTo>
                        <a:pt x="200585" y="849406"/>
                        <a:pt x="245409" y="811306"/>
                        <a:pt x="275665" y="806823"/>
                      </a:cubicBezTo>
                      <a:cubicBezTo>
                        <a:pt x="305921" y="802341"/>
                        <a:pt x="316006" y="740708"/>
                        <a:pt x="336177" y="719417"/>
                      </a:cubicBezTo>
                      <a:cubicBezTo>
                        <a:pt x="356348" y="698126"/>
                        <a:pt x="364191" y="664508"/>
                        <a:pt x="396688" y="679076"/>
                      </a:cubicBezTo>
                      <a:cubicBezTo>
                        <a:pt x="429185" y="693644"/>
                        <a:pt x="497541" y="760879"/>
                        <a:pt x="531159" y="806823"/>
                      </a:cubicBezTo>
                      <a:cubicBezTo>
                        <a:pt x="564777" y="852767"/>
                        <a:pt x="572621" y="931209"/>
                        <a:pt x="598394" y="954741"/>
                      </a:cubicBezTo>
                      <a:cubicBezTo>
                        <a:pt x="624168" y="978273"/>
                        <a:pt x="662268" y="972670"/>
                        <a:pt x="685800" y="948017"/>
                      </a:cubicBezTo>
                      <a:cubicBezTo>
                        <a:pt x="709332" y="923364"/>
                        <a:pt x="717176" y="797858"/>
                        <a:pt x="739588" y="806823"/>
                      </a:cubicBezTo>
                      <a:cubicBezTo>
                        <a:pt x="762000" y="815788"/>
                        <a:pt x="795618" y="993962"/>
                        <a:pt x="820271" y="1001806"/>
                      </a:cubicBezTo>
                      <a:cubicBezTo>
                        <a:pt x="844924" y="1009650"/>
                        <a:pt x="863974" y="835959"/>
                        <a:pt x="887506" y="853888"/>
                      </a:cubicBezTo>
                      <a:cubicBezTo>
                        <a:pt x="911038" y="871817"/>
                        <a:pt x="941295" y="1094814"/>
                        <a:pt x="961465" y="1109382"/>
                      </a:cubicBezTo>
                      <a:cubicBezTo>
                        <a:pt x="981636" y="1123950"/>
                        <a:pt x="987238" y="952500"/>
                        <a:pt x="1008529" y="941294"/>
                      </a:cubicBezTo>
                      <a:cubicBezTo>
                        <a:pt x="1029820" y="930088"/>
                        <a:pt x="1067921" y="1049991"/>
                        <a:pt x="1089212" y="1042147"/>
                      </a:cubicBezTo>
                      <a:cubicBezTo>
                        <a:pt x="1110503" y="1034303"/>
                        <a:pt x="1112745" y="866214"/>
                        <a:pt x="1136277" y="894229"/>
                      </a:cubicBezTo>
                      <a:cubicBezTo>
                        <a:pt x="1159809" y="922244"/>
                        <a:pt x="1204633" y="1167653"/>
                        <a:pt x="1230406" y="1210235"/>
                      </a:cubicBezTo>
                      <a:cubicBezTo>
                        <a:pt x="1256179" y="1252817"/>
                        <a:pt x="1261783" y="1114985"/>
                        <a:pt x="1290918" y="1149723"/>
                      </a:cubicBezTo>
                      <a:cubicBezTo>
                        <a:pt x="1320053" y="1184461"/>
                        <a:pt x="1378324" y="1394012"/>
                        <a:pt x="1405218" y="1418665"/>
                      </a:cubicBezTo>
                      <a:cubicBezTo>
                        <a:pt x="1432112" y="1443318"/>
                        <a:pt x="1425388" y="1351429"/>
                        <a:pt x="1452282" y="1297641"/>
                      </a:cubicBezTo>
                      <a:cubicBezTo>
                        <a:pt x="1479176" y="1243853"/>
                        <a:pt x="1538567" y="1109382"/>
                        <a:pt x="1566582" y="1095935"/>
                      </a:cubicBezTo>
                      <a:cubicBezTo>
                        <a:pt x="1594597" y="1082488"/>
                        <a:pt x="1593477" y="1248335"/>
                        <a:pt x="1620371" y="1216959"/>
                      </a:cubicBezTo>
                      <a:cubicBezTo>
                        <a:pt x="1647265" y="1185583"/>
                        <a:pt x="1699932" y="940173"/>
                        <a:pt x="1727947" y="907676"/>
                      </a:cubicBezTo>
                      <a:cubicBezTo>
                        <a:pt x="1755962" y="875179"/>
                        <a:pt x="1758203" y="1020855"/>
                        <a:pt x="1788459" y="1021976"/>
                      </a:cubicBezTo>
                      <a:cubicBezTo>
                        <a:pt x="1818715" y="1023097"/>
                        <a:pt x="1881467" y="995082"/>
                        <a:pt x="1909482" y="914400"/>
                      </a:cubicBezTo>
                      <a:cubicBezTo>
                        <a:pt x="1937497" y="833718"/>
                        <a:pt x="1929653" y="578223"/>
                        <a:pt x="1956547" y="537882"/>
                      </a:cubicBezTo>
                      <a:cubicBezTo>
                        <a:pt x="1983441" y="497541"/>
                        <a:pt x="2020421" y="713815"/>
                        <a:pt x="2070847" y="672353"/>
                      </a:cubicBezTo>
                      <a:cubicBezTo>
                        <a:pt x="2121274" y="630891"/>
                        <a:pt x="2259106" y="289112"/>
                        <a:pt x="2259106" y="289112"/>
                      </a:cubicBezTo>
                      <a:lnTo>
                        <a:pt x="2400300" y="0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>
                                    <a:latin typeface="Cambria Math"/>
                                    <a:ea typeface="Cambria Math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𝐾</m:t>
                            </m:r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ea typeface="Cambria Math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5974" y="1988536"/>
                      <a:ext cx="1082539" cy="400110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18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1" i="1">
                                <a:latin typeface="Cambria Math"/>
                                <a:ea typeface="Cambria Math"/>
                              </a:rPr>
                              <m:t>𝑲</m:t>
                            </m:r>
                          </m:oMath>
                        </m:oMathPara>
                      </a14:m>
                      <a:endParaRPr lang="en-US" sz="2400" b="1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7683" y="3827948"/>
                      <a:ext cx="505267" cy="46166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" name="Oval 1"/>
              <p:cNvSpPr/>
              <p:nvPr/>
            </p:nvSpPr>
            <p:spPr>
              <a:xfrm>
                <a:off x="5819686" y="464464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001997" y="4925230"/>
                <a:ext cx="47002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868547">
                <a:off x="5507039" y="4654312"/>
                <a:ext cx="540342" cy="342221"/>
              </a:xfrm>
              <a:prstGeom prst="arc">
                <a:avLst>
                  <a:gd name="adj1" fmla="val 16200000"/>
                  <a:gd name="adj2" fmla="val 20941597"/>
                </a:avLst>
              </a:prstGeom>
              <a:ln w="19050">
                <a:solidFill>
                  <a:srgbClr val="FF000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75576" y="1542743"/>
                <a:ext cx="5345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/>
                              <a:ea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576" y="1542743"/>
                <a:ext cx="534570" cy="400110"/>
              </a:xfrm>
              <a:prstGeom prst="rect">
                <a:avLst/>
              </a:prstGeom>
              <a:blipFill rotWithShape="1">
                <a:blip r:embed="rId1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1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21242008"/>
              </p:ext>
            </p:extLst>
          </p:nvPr>
        </p:nvGraphicFramePr>
        <p:xfrm>
          <a:off x="6148617" y="4311673"/>
          <a:ext cx="1748285" cy="27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13" imgW="1473120" imgH="228600" progId="Equation.3">
                  <p:embed/>
                </p:oleObj>
              </mc:Choice>
              <mc:Fallback>
                <p:oleObj name="Equation" r:id="rId13" imgW="147312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617" y="4311673"/>
                        <a:ext cx="1748285" cy="27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0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9144000" cy="487954"/>
          </a:xfrm>
        </p:spPr>
        <p:txBody>
          <a:bodyPr/>
          <a:lstStyle/>
          <a:p>
            <a:r>
              <a:rPr lang="en-US" dirty="0"/>
              <a:t>Solution </a:t>
            </a:r>
            <a:r>
              <a:rPr lang="en-US" dirty="0" smtClean="0"/>
              <a:t>: Generate an Interpolator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814" y="625428"/>
            <a:ext cx="64107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S(K,Q,E)</a:t>
            </a:r>
            <a:r>
              <a:rPr lang="en-US" dirty="0" smtClean="0"/>
              <a:t> is smooth and derivable, like an analytical model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In Mantid:</a:t>
            </a:r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dirty="0" smtClean="0"/>
              <a:t>Algorithm </a:t>
            </a:r>
            <a:r>
              <a:rPr lang="en-US" b="1" dirty="0" err="1" smtClean="0"/>
              <a:t>Dsfinterp</a:t>
            </a:r>
            <a:endParaRPr lang="en-US" b="1" dirty="0" smtClean="0"/>
          </a:p>
          <a:p>
            <a:pPr marL="742950" lvl="1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ʘ"/>
            </a:pPr>
            <a:r>
              <a:rPr lang="en-US" smtClean="0"/>
              <a:t>Fitting </a:t>
            </a:r>
            <a:r>
              <a:rPr lang="en-US" smtClean="0"/>
              <a:t>function </a:t>
            </a:r>
            <a:r>
              <a:rPr lang="en-US" b="1" dirty="0" smtClean="0"/>
              <a:t>DSFinterp1DFit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2280" y="2376611"/>
            <a:ext cx="8167694" cy="3659098"/>
            <a:chOff x="452282" y="905256"/>
            <a:chExt cx="8167694" cy="3659098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4875625" y="906754"/>
              <a:ext cx="3744351" cy="3657600"/>
              <a:chOff x="4721799" y="906754"/>
              <a:chExt cx="2879010" cy="2812308"/>
            </a:xfrm>
          </p:grpSpPr>
          <p:pic>
            <p:nvPicPr>
              <p:cNvPr id="2" name="Picture 1"/>
              <p:cNvPicPr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9" t="14445" r="33750" b="11308"/>
              <a:stretch/>
            </p:blipFill>
            <p:spPr>
              <a:xfrm>
                <a:off x="5022201" y="906754"/>
                <a:ext cx="2578608" cy="246888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 rot="16200000">
                <a:off x="3979951" y="1648602"/>
                <a:ext cx="18222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S( K | Q,E )</a:t>
                </a:r>
                <a:endParaRPr lang="en-US" sz="1600" baseline="30000" dirty="0">
                  <a:latin typeface="+mj-l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62727" y="3380508"/>
                <a:ext cx="1566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K (Kcal/</a:t>
                </a:r>
                <a:r>
                  <a:rPr lang="en-US" sz="1600" dirty="0" err="1" smtClean="0">
                    <a:latin typeface="+mj-lt"/>
                  </a:rPr>
                  <a:t>mol</a:t>
                </a:r>
                <a:r>
                  <a:rPr lang="en-US" sz="1600" dirty="0" smtClean="0">
                    <a:latin typeface="+mj-lt"/>
                  </a:rPr>
                  <a:t>)</a:t>
                </a:r>
                <a:endParaRPr lang="en-US" sz="1600" baseline="30000" dirty="0">
                  <a:latin typeface="+mj-lt"/>
                </a:endParaRPr>
              </a:p>
            </p:txBody>
          </p:sp>
        </p:grpSp>
        <p:sp>
          <p:nvSpPr>
            <p:cNvPr id="6" name="Right Arrow 5"/>
            <p:cNvSpPr/>
            <p:nvPr/>
          </p:nvSpPr>
          <p:spPr>
            <a:xfrm>
              <a:off x="4328723" y="2412655"/>
              <a:ext cx="457200" cy="36307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52282" y="905256"/>
              <a:ext cx="3749040" cy="3657600"/>
              <a:chOff x="263967" y="1821867"/>
              <a:chExt cx="2918994" cy="2812308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9" t="14655" r="33486" b="11271"/>
              <a:stretch/>
            </p:blipFill>
            <p:spPr bwMode="auto">
              <a:xfrm>
                <a:off x="602521" y="1821867"/>
                <a:ext cx="2580440" cy="2468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 rot="16200000">
                <a:off x="-477881" y="2563715"/>
                <a:ext cx="18222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S( K | Q,E )</a:t>
                </a:r>
                <a:endParaRPr lang="en-US" sz="1600" baseline="30000" dirty="0"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82493" y="4295621"/>
                <a:ext cx="1566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K (Kcal/</a:t>
                </a:r>
                <a:r>
                  <a:rPr lang="en-US" sz="1600" dirty="0" err="1" smtClean="0">
                    <a:latin typeface="+mj-lt"/>
                  </a:rPr>
                  <a:t>mol</a:t>
                </a:r>
                <a:r>
                  <a:rPr lang="en-US" sz="1600" dirty="0" smtClean="0">
                    <a:latin typeface="+mj-lt"/>
                  </a:rPr>
                  <a:t>)</a:t>
                </a:r>
                <a:endParaRPr lang="en-US" sz="1600" baseline="300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2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9754</TotalTime>
  <Words>379</Words>
  <Application>Microsoft Office PowerPoint</Application>
  <PresentationFormat>On-screen Show (4:3)</PresentationFormat>
  <Paragraphs>101</Paragraphs>
  <Slides>7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Powerpoint-Template_HFIR-SNS</vt:lpstr>
      <vt:lpstr>Equation</vt:lpstr>
      <vt:lpstr>Interpolation of  Structure Factors </vt:lpstr>
      <vt:lpstr>Goal</vt:lpstr>
      <vt:lpstr>Simple refinement strategy</vt:lpstr>
      <vt:lpstr>Refinement Workflow</vt:lpstr>
      <vt:lpstr>The Sampling Problem</vt:lpstr>
      <vt:lpstr>The Sampling Problem</vt:lpstr>
      <vt:lpstr>Solution : Generate an Interpolator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Borreguero Calvo, Jose M.</cp:lastModifiedBy>
  <cp:revision>23</cp:revision>
  <dcterms:created xsi:type="dcterms:W3CDTF">2014-04-28T13:33:12Z</dcterms:created>
  <dcterms:modified xsi:type="dcterms:W3CDTF">2015-10-23T20:19:40Z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